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66" r:id="rId5"/>
    <p:sldId id="268" r:id="rId6"/>
    <p:sldId id="267" r:id="rId7"/>
    <p:sldId id="269" r:id="rId8"/>
    <p:sldId id="270" r:id="rId9"/>
    <p:sldId id="258" r:id="rId10"/>
    <p:sldId id="271" r:id="rId11"/>
    <p:sldId id="263" r:id="rId12"/>
    <p:sldId id="274" r:id="rId13"/>
  </p:sldIdLst>
  <p:sldSz cx="12192000" cy="6858000"/>
  <p:notesSz cx="6858000" cy="9144000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65CC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206E2-83C7-4113-9865-1DF4D06C23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56EC87-955E-424F-85D6-6299BE91DAB3}">
      <dgm:prSet phldrT="[Text]"/>
      <dgm:spPr>
        <a:noFill/>
        <a:ln w="25400">
          <a:solidFill>
            <a:schemeClr val="accent1"/>
          </a:solidFill>
        </a:ln>
      </dgm:spPr>
      <dgm:t>
        <a:bodyPr/>
        <a:lstStyle/>
        <a:p>
          <a:r>
            <a:rPr lang="hr-HR"/>
            <a:t> </a:t>
          </a:r>
        </a:p>
      </dgm:t>
    </dgm:pt>
    <dgm:pt modelId="{97504C60-4500-465F-A269-D59A59D5CCDB}" type="parTrans" cxnId="{85E83391-8729-48EB-A447-181ACFDD5FF9}">
      <dgm:prSet/>
      <dgm:spPr/>
      <dgm:t>
        <a:bodyPr/>
        <a:lstStyle/>
        <a:p>
          <a:endParaRPr lang="hr-HR"/>
        </a:p>
      </dgm:t>
    </dgm:pt>
    <dgm:pt modelId="{3D334B0E-4D63-4C9A-A3D0-1BC6C1C38033}" type="sibTrans" cxnId="{85E83391-8729-48EB-A447-181ACFDD5FF9}">
      <dgm:prSet/>
      <dgm:spPr/>
      <dgm:t>
        <a:bodyPr/>
        <a:lstStyle/>
        <a:p>
          <a:endParaRPr lang="hr-HR"/>
        </a:p>
      </dgm:t>
    </dgm:pt>
    <dgm:pt modelId="{8BB0B70C-CC2F-491D-8132-B5B0B26E6B74}">
      <dgm:prSet phldrT="[Text]"/>
      <dgm:spPr>
        <a:noFill/>
        <a:ln w="25400">
          <a:solidFill>
            <a:schemeClr val="accent1"/>
          </a:solidFill>
        </a:ln>
      </dgm:spPr>
      <dgm:t>
        <a:bodyPr/>
        <a:lstStyle/>
        <a:p>
          <a:r>
            <a:rPr lang="hr-HR"/>
            <a:t> </a:t>
          </a:r>
        </a:p>
      </dgm:t>
    </dgm:pt>
    <dgm:pt modelId="{E9E84001-9E4D-4F3B-B04E-C8AB2363373E}" type="parTrans" cxnId="{C6DF3FE8-B844-4FC0-843B-7C51B9A5B5A0}">
      <dgm:prSet/>
      <dgm:spPr/>
      <dgm:t>
        <a:bodyPr/>
        <a:lstStyle/>
        <a:p>
          <a:endParaRPr lang="hr-HR"/>
        </a:p>
      </dgm:t>
    </dgm:pt>
    <dgm:pt modelId="{8F345E57-01DA-44FD-8C5A-4FCF47D1D336}" type="sibTrans" cxnId="{C6DF3FE8-B844-4FC0-843B-7C51B9A5B5A0}">
      <dgm:prSet/>
      <dgm:spPr/>
      <dgm:t>
        <a:bodyPr/>
        <a:lstStyle/>
        <a:p>
          <a:endParaRPr lang="hr-HR"/>
        </a:p>
      </dgm:t>
    </dgm:pt>
    <dgm:pt modelId="{CB14A06A-72A4-4C01-B56C-D371EABF65E7}" type="pres">
      <dgm:prSet presAssocID="{577206E2-83C7-4113-9865-1DF4D06C2371}" presName="compositeShape" presStyleCnt="0">
        <dgm:presLayoutVars>
          <dgm:chMax val="7"/>
          <dgm:dir/>
          <dgm:resizeHandles val="exact"/>
        </dgm:presLayoutVars>
      </dgm:prSet>
      <dgm:spPr/>
    </dgm:pt>
    <dgm:pt modelId="{7FB2F40E-E185-4BA8-934D-9B80E5A82314}" type="pres">
      <dgm:prSet presAssocID="{4C56EC87-955E-424F-85D6-6299BE91DAB3}" presName="circ1" presStyleLbl="vennNode1" presStyleIdx="0" presStyleCnt="2" custScaleX="112712" custScaleY="105105"/>
      <dgm:spPr/>
      <dgm:t>
        <a:bodyPr/>
        <a:lstStyle/>
        <a:p>
          <a:endParaRPr lang="hr-HR"/>
        </a:p>
      </dgm:t>
    </dgm:pt>
    <dgm:pt modelId="{21C8A5F3-EBC0-4842-A281-EBC6801DB733}" type="pres">
      <dgm:prSet presAssocID="{4C56EC87-955E-424F-85D6-6299BE91DA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0035D8-C455-4DE9-A8FA-AC7D5CE82D01}" type="pres">
      <dgm:prSet presAssocID="{8BB0B70C-CC2F-491D-8132-B5B0B26E6B74}" presName="circ2" presStyleLbl="vennNode1" presStyleIdx="1" presStyleCnt="2" custScaleX="108736" custScaleY="105105" custLinFactNeighborX="-19450" custLinFactNeighborY="961"/>
      <dgm:spPr/>
      <dgm:t>
        <a:bodyPr/>
        <a:lstStyle/>
        <a:p>
          <a:endParaRPr lang="hr-HR"/>
        </a:p>
      </dgm:t>
    </dgm:pt>
    <dgm:pt modelId="{8BABDF86-45DC-4A55-A030-FF2ED4477AFA}" type="pres">
      <dgm:prSet presAssocID="{8BB0B70C-CC2F-491D-8132-B5B0B26E6B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DF3FE8-B844-4FC0-843B-7C51B9A5B5A0}" srcId="{577206E2-83C7-4113-9865-1DF4D06C2371}" destId="{8BB0B70C-CC2F-491D-8132-B5B0B26E6B74}" srcOrd="1" destOrd="0" parTransId="{E9E84001-9E4D-4F3B-B04E-C8AB2363373E}" sibTransId="{8F345E57-01DA-44FD-8C5A-4FCF47D1D336}"/>
    <dgm:cxn modelId="{5B0705B6-509C-44EA-BF4F-1C07AB62D332}" type="presOf" srcId="{4C56EC87-955E-424F-85D6-6299BE91DAB3}" destId="{7FB2F40E-E185-4BA8-934D-9B80E5A82314}" srcOrd="0" destOrd="0" presId="urn:microsoft.com/office/officeart/2005/8/layout/venn1"/>
    <dgm:cxn modelId="{C5187944-4FBA-4417-88CC-AD585D4B5C40}" type="presOf" srcId="{577206E2-83C7-4113-9865-1DF4D06C2371}" destId="{CB14A06A-72A4-4C01-B56C-D371EABF65E7}" srcOrd="0" destOrd="0" presId="urn:microsoft.com/office/officeart/2005/8/layout/venn1"/>
    <dgm:cxn modelId="{EFEB3F3F-3B3D-45BF-86B2-7375047FA97A}" type="presOf" srcId="{8BB0B70C-CC2F-491D-8132-B5B0B26E6B74}" destId="{8BABDF86-45DC-4A55-A030-FF2ED4477AFA}" srcOrd="1" destOrd="0" presId="urn:microsoft.com/office/officeart/2005/8/layout/venn1"/>
    <dgm:cxn modelId="{6789C99D-D9D1-4F24-9FB0-BEE7267CC0CC}" type="presOf" srcId="{8BB0B70C-CC2F-491D-8132-B5B0B26E6B74}" destId="{F90035D8-C455-4DE9-A8FA-AC7D5CE82D01}" srcOrd="0" destOrd="0" presId="urn:microsoft.com/office/officeart/2005/8/layout/venn1"/>
    <dgm:cxn modelId="{489694D5-C6C0-465B-955B-EF3DC02A3A2C}" type="presOf" srcId="{4C56EC87-955E-424F-85D6-6299BE91DAB3}" destId="{21C8A5F3-EBC0-4842-A281-EBC6801DB733}" srcOrd="1" destOrd="0" presId="urn:microsoft.com/office/officeart/2005/8/layout/venn1"/>
    <dgm:cxn modelId="{85E83391-8729-48EB-A447-181ACFDD5FF9}" srcId="{577206E2-83C7-4113-9865-1DF4D06C2371}" destId="{4C56EC87-955E-424F-85D6-6299BE91DAB3}" srcOrd="0" destOrd="0" parTransId="{97504C60-4500-465F-A269-D59A59D5CCDB}" sibTransId="{3D334B0E-4D63-4C9A-A3D0-1BC6C1C38033}"/>
    <dgm:cxn modelId="{0EDF915C-6935-44DF-BA7B-F1F7E0D7501D}" type="presParOf" srcId="{CB14A06A-72A4-4C01-B56C-D371EABF65E7}" destId="{7FB2F40E-E185-4BA8-934D-9B80E5A82314}" srcOrd="0" destOrd="0" presId="urn:microsoft.com/office/officeart/2005/8/layout/venn1"/>
    <dgm:cxn modelId="{93445A5F-E5F9-459B-9A75-07CA68F4CDF0}" type="presParOf" srcId="{CB14A06A-72A4-4C01-B56C-D371EABF65E7}" destId="{21C8A5F3-EBC0-4842-A281-EBC6801DB733}" srcOrd="1" destOrd="0" presId="urn:microsoft.com/office/officeart/2005/8/layout/venn1"/>
    <dgm:cxn modelId="{EE2893A5-1F38-4A2C-AEAA-2EB1DD69F7A6}" type="presParOf" srcId="{CB14A06A-72A4-4C01-B56C-D371EABF65E7}" destId="{F90035D8-C455-4DE9-A8FA-AC7D5CE82D01}" srcOrd="2" destOrd="0" presId="urn:microsoft.com/office/officeart/2005/8/layout/venn1"/>
    <dgm:cxn modelId="{081147AE-0408-4057-AF6E-14E1313A86AF}" type="presParOf" srcId="{CB14A06A-72A4-4C01-B56C-D371EABF65E7}" destId="{8BABDF86-45DC-4A55-A030-FF2ED4477AF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2F40E-E185-4BA8-934D-9B80E5A82314}">
      <dsp:nvSpPr>
        <dsp:cNvPr id="0" name=""/>
        <dsp:cNvSpPr/>
      </dsp:nvSpPr>
      <dsp:spPr>
        <a:xfrm>
          <a:off x="-47670" y="139656"/>
          <a:ext cx="4107981" cy="3830731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/>
            <a:t> </a:t>
          </a:r>
        </a:p>
      </dsp:txBody>
      <dsp:txXfrm>
        <a:off x="525966" y="591382"/>
        <a:ext cx="2368566" cy="2927280"/>
      </dsp:txXfrm>
    </dsp:sp>
    <dsp:sp modelId="{F90035D8-C455-4DE9-A8FA-AC7D5CE82D01}">
      <dsp:nvSpPr>
        <dsp:cNvPr id="0" name=""/>
        <dsp:cNvSpPr/>
      </dsp:nvSpPr>
      <dsp:spPr>
        <a:xfrm>
          <a:off x="1942687" y="174681"/>
          <a:ext cx="3963069" cy="3830731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/>
            <a:t> </a:t>
          </a:r>
        </a:p>
      </dsp:txBody>
      <dsp:txXfrm>
        <a:off x="3067342" y="626407"/>
        <a:ext cx="2285013" cy="292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17.8.2021.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FF611C-EC9D-4E85-9EAE-F522581A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DF3FCE-AC6F-464B-9E20-D676C8852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22757B0-EA1C-481C-AD56-6A207FB8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17.8.2021.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5A5CA8C-CB48-485D-983D-2C4EE171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C07F6E0-33CF-4A99-8498-ADBF2DB1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701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Biologija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</a:t>
            </a:r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97fe105d-bd8b-41b4-a270-36b35bf16fab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7fe105d-bd8b-41b4-a270-36b35bf16fab/" TargetMode="External"/><Relationship Id="rId2" Type="http://schemas.openxmlformats.org/officeDocument/2006/relationships/hyperlink" Target="https://learningapps.org/watch?v=p4aqu83xa19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7fe105d-bd8b-41b4-a270-36b35bf16fab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CdHZfgLS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3C63DC2-AAE8-4797-A7CD-4A00141F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327" y="1772530"/>
            <a:ext cx="6900845" cy="400789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B0BAB3-622F-4FE1-8FCF-BDD155E49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7208"/>
            <a:ext cx="12192000" cy="6753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4800" b="1" dirty="0"/>
              <a:t>Kako i zašto dišem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3B463F9-80B7-4585-9C14-BFBD968078B5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1529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16796E5-7FE3-44FF-A4CE-3D655768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776680"/>
            <a:ext cx="10970530" cy="24717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Stanično disanje je kada se hrana i kisik u stanici spoje i pri tome nastaje energija i ugljikov dioksid</a:t>
            </a:r>
          </a:p>
          <a:p>
            <a:pPr>
              <a:lnSpc>
                <a:spcPct val="150000"/>
              </a:lnSpc>
            </a:pPr>
            <a:r>
              <a:rPr lang="hr-HR" dirty="0"/>
              <a:t>To je ugljikov dioksid koji izdahnemo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2F605D39-7736-4E0B-9790-949EFBC3C1F9}"/>
              </a:ext>
            </a:extLst>
          </p:cNvPr>
          <p:cNvSpPr txBox="1">
            <a:spLocks/>
          </p:cNvSpPr>
          <p:nvPr/>
        </p:nvSpPr>
        <p:spPr>
          <a:xfrm>
            <a:off x="676130" y="5506036"/>
            <a:ext cx="10953162" cy="1682555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6000" dirty="0"/>
              <a:t>Istraži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6000" i="1" dirty="0">
                <a:solidFill>
                  <a:srgbClr val="00B050"/>
                </a:solidFill>
              </a:rPr>
              <a:t>Samostalno izradi model pluća i istraži kako udišemo i izdišemo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6000" i="1" dirty="0">
                <a:solidFill>
                  <a:srgbClr val="00B050"/>
                </a:solidFill>
              </a:rPr>
              <a:t>RB str. 52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hlinkClick r:id="rId2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F70ED51-915E-4E95-AA46-E6AE85D4F8A9}"/>
              </a:ext>
            </a:extLst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5068" y="5176911"/>
            <a:ext cx="551018" cy="51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E11C1D5-3F49-4634-8B80-B780EDE0E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57" y="4089704"/>
            <a:ext cx="557347" cy="62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383B197-8558-44D2-99F9-F6644F3CAB25}"/>
              </a:ext>
            </a:extLst>
          </p:cNvPr>
          <p:cNvSpPr txBox="1"/>
          <p:nvPr/>
        </p:nvSpPr>
        <p:spPr>
          <a:xfrm>
            <a:off x="1545068" y="4141145"/>
            <a:ext cx="20174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2"/>
              </a:rPr>
              <a:t>Zanimljivosti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15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208E037-15D7-4B62-A700-4D5712C5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999"/>
            <a:ext cx="10515600" cy="433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Usporedi  plućno i stanično disanje  </a:t>
            </a: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pomoću Vennova </a:t>
            </a:r>
            <a:r>
              <a:rPr lang="hr-H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dijagrama</a:t>
            </a:r>
            <a:endParaRPr lang="hr-HR" sz="40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CFCC7DD3-94AA-4CC3-944C-E281062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131"/>
            <a:ext cx="10515600" cy="77086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IZLAZNA KARTICA</a:t>
            </a:r>
          </a:p>
        </p:txBody>
      </p:sp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xmlns="" id="{58B6FE85-F56B-4314-81E3-E46E3614D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78173181"/>
              </p:ext>
            </p:extLst>
          </p:nvPr>
        </p:nvGraphicFramePr>
        <p:xfrm>
          <a:off x="2728458" y="2483224"/>
          <a:ext cx="6566975" cy="411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2899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903186" y="1758462"/>
            <a:ext cx="10450614" cy="4410178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87E0DED-2D78-42F9-BAD5-F6972E92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1936662"/>
            <a:ext cx="10293626" cy="388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Provjeri znanje 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hr-HR" dirty="0" smtClean="0">
                <a:hlinkClick r:id="rId2"/>
              </a:rPr>
              <a:t> </a:t>
            </a:r>
            <a:r>
              <a:rPr lang="hr-HR" dirty="0">
                <a:hlinkClick r:id="rId2"/>
              </a:rPr>
              <a:t>Dijelovi dišnog sustava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Provjeri znanje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r-HR" sz="3600" dirty="0">
              <a:hlinkClick r:id="" action="ppaction://noaction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C39DB6B-C294-49BA-B0E7-3D2868B6F0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4887" y="1454143"/>
            <a:ext cx="727853" cy="786839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1560CBF-53AD-44FA-BCDF-63B619160F40}"/>
              </a:ext>
            </a:extLst>
          </p:cNvPr>
          <p:cNvSpPr txBox="1"/>
          <p:nvPr/>
        </p:nvSpPr>
        <p:spPr>
          <a:xfrm>
            <a:off x="4485404" y="1121458"/>
            <a:ext cx="306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Provjeri znanje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88FE78E-08F1-4553-AC7E-216180D35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63" y="2358550"/>
            <a:ext cx="1532132" cy="15321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4362E2D-E222-4E92-8718-FE1147C9D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368" y="3612086"/>
            <a:ext cx="2211938" cy="22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10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32882199-8914-4896-9D0B-FE7556C1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89" y="1471438"/>
            <a:ext cx="11372557" cy="1788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Zašto </a:t>
            </a:r>
            <a:r>
              <a:rPr lang="hr-HR" dirty="0" smtClean="0"/>
              <a:t>katkad </a:t>
            </a:r>
            <a:r>
              <a:rPr lang="hr-HR" dirty="0"/>
              <a:t>kažemo da nam je slina ili tekućina </a:t>
            </a:r>
            <a:r>
              <a:rPr lang="hr-HR" dirty="0" smtClean="0"/>
              <a:t>otišla „krivo”?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55F92BC-DF91-4A1C-917F-1E563E71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76" y="2050254"/>
            <a:ext cx="4467048" cy="43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1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C84B36-841E-4D65-94B8-CDB9143D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645" y="1460578"/>
            <a:ext cx="4507523" cy="824600"/>
          </a:xfrm>
        </p:spPr>
        <p:txBody>
          <a:bodyPr/>
          <a:lstStyle/>
          <a:p>
            <a:r>
              <a:rPr lang="hr-HR" b="1" dirty="0"/>
              <a:t>Kako i zašto dišem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28E8931-3BD9-4A16-A433-6C52141A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646" y="2285178"/>
            <a:ext cx="450752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Svaka stanica treba kisik</a:t>
            </a:r>
          </a:p>
          <a:p>
            <a:pPr>
              <a:lnSpc>
                <a:spcPct val="150000"/>
              </a:lnSpc>
            </a:pPr>
            <a:r>
              <a:rPr lang="hr-HR" dirty="0"/>
              <a:t>Udišemo kisik – potreban za stvaranje energije</a:t>
            </a:r>
          </a:p>
          <a:p>
            <a:pPr>
              <a:lnSpc>
                <a:spcPct val="150000"/>
              </a:lnSpc>
            </a:pPr>
            <a:r>
              <a:rPr lang="hr-HR" dirty="0"/>
              <a:t>Izdišemo ugljikov dioksid – nastao pri stvaranju energije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8C4A725-AE1F-4743-BA0B-E2FAD09D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2028"/>
            <a:ext cx="6386415" cy="40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0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jedenje, žena&#10;&#10;Opis je automatski generiran">
            <a:extLst>
              <a:ext uri="{FF2B5EF4-FFF2-40B4-BE49-F238E27FC236}">
                <a16:creationId xmlns:a16="http://schemas.microsoft.com/office/drawing/2014/main" xmlns="" id="{6F512479-137B-4624-A855-5D2FC6C60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564" y="1198261"/>
            <a:ext cx="5837307" cy="5546025"/>
          </a:xfrm>
        </p:spPr>
      </p:pic>
    </p:spTree>
    <p:extLst>
      <p:ext uri="{BB962C8B-B14F-4D97-AF65-F5344CB8AC3E}">
        <p14:creationId xmlns:p14="http://schemas.microsoft.com/office/powerpoint/2010/main" xmlns="" val="314178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F94121-5F36-41DD-992C-FC464A06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437" y="1317372"/>
            <a:ext cx="4446563" cy="824600"/>
          </a:xfrm>
        </p:spPr>
        <p:txBody>
          <a:bodyPr/>
          <a:lstStyle/>
          <a:p>
            <a:r>
              <a:rPr lang="hr-HR" dirty="0"/>
              <a:t>Disanje na nos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1F603CF-1F7B-42AB-A2EA-138843EB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437" y="2385615"/>
            <a:ext cx="3071191" cy="4351338"/>
          </a:xfrm>
        </p:spPr>
        <p:txBody>
          <a:bodyPr/>
          <a:lstStyle/>
          <a:p>
            <a:r>
              <a:rPr lang="hr-HR" dirty="0"/>
              <a:t>Zdravije</a:t>
            </a:r>
          </a:p>
          <a:p>
            <a:endParaRPr lang="hr-HR" dirty="0"/>
          </a:p>
          <a:p>
            <a:r>
              <a:rPr lang="hr-HR" dirty="0"/>
              <a:t>Zrak se u nosu:</a:t>
            </a:r>
          </a:p>
          <a:p>
            <a:pPr>
              <a:buNone/>
            </a:pPr>
            <a:r>
              <a:rPr lang="hr-HR" dirty="0" smtClean="0"/>
              <a:t>a) p</a:t>
            </a:r>
            <a:r>
              <a:rPr lang="hr-HR" dirty="0" smtClean="0"/>
              <a:t>ročišćava</a:t>
            </a:r>
            <a:endParaRPr lang="hr-HR" dirty="0"/>
          </a:p>
          <a:p>
            <a:pPr>
              <a:buNone/>
            </a:pPr>
            <a:r>
              <a:rPr lang="hr-HR" dirty="0" smtClean="0"/>
              <a:t>b) </a:t>
            </a:r>
            <a:r>
              <a:rPr lang="hr-HR" dirty="0" smtClean="0"/>
              <a:t>z</a:t>
            </a:r>
            <a:r>
              <a:rPr lang="hr-HR" dirty="0" smtClean="0"/>
              <a:t>agrijava </a:t>
            </a:r>
            <a:endParaRPr lang="hr-HR" dirty="0"/>
          </a:p>
          <a:p>
            <a:pPr>
              <a:buNone/>
            </a:pPr>
            <a:r>
              <a:rPr lang="hr-HR" dirty="0" smtClean="0"/>
              <a:t>c) vlaži </a:t>
            </a:r>
            <a:endParaRPr lang="hr-HR" dirty="0"/>
          </a:p>
        </p:txBody>
      </p:sp>
      <p:pic>
        <p:nvPicPr>
          <p:cNvPr id="6" name="Slika 5" descr="Slika na kojoj se prikazuje oči, kozmetika, zatvoreno&#10;&#10;Opis je automatski generiran">
            <a:extLst>
              <a:ext uri="{FF2B5EF4-FFF2-40B4-BE49-F238E27FC236}">
                <a16:creationId xmlns:a16="http://schemas.microsoft.com/office/drawing/2014/main" xmlns="" id="{D302075E-7CFD-4EC1-BB57-4A384680C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9" y="1317372"/>
            <a:ext cx="6385529" cy="4944794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xmlns="" val="29079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C990B-12CD-4859-90BE-95D8E6C5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480"/>
            <a:ext cx="10515600" cy="8246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Plućni mjehurići </a:t>
            </a:r>
            <a:r>
              <a:rPr lang="hr-HR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</a:t>
            </a:r>
            <a:r>
              <a:rPr lang="hr-HR" sz="4000" b="1" dirty="0" smtClean="0"/>
              <a:t> </a:t>
            </a:r>
            <a:r>
              <a:rPr lang="hr-HR" sz="4000" b="1" dirty="0"/>
              <a:t>alveole</a:t>
            </a:r>
          </a:p>
        </p:txBody>
      </p:sp>
      <p:pic>
        <p:nvPicPr>
          <p:cNvPr id="5" name="Rezervirano mjesto sadržaja 4" descr="Slika na kojoj se prikazuje igra&#10;&#10;Opis je automatski generiran">
            <a:extLst>
              <a:ext uri="{FF2B5EF4-FFF2-40B4-BE49-F238E27FC236}">
                <a16:creationId xmlns:a16="http://schemas.microsoft.com/office/drawing/2014/main" xmlns="" id="{69B145C8-C15C-4FB4-87CF-B8D133FB9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413695"/>
            <a:ext cx="10515600" cy="3785615"/>
          </a:xfrm>
        </p:spPr>
      </p:pic>
    </p:spTree>
    <p:extLst>
      <p:ext uri="{BB962C8B-B14F-4D97-AF65-F5344CB8AC3E}">
        <p14:creationId xmlns:p14="http://schemas.microsoft.com/office/powerpoint/2010/main" xmlns="" val="214065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xmlns="" id="{EA03D3E8-50C4-413A-B0A7-B60AC93D4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073" y="1895252"/>
            <a:ext cx="6827098" cy="4759317"/>
          </a:xfr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38011D04-37FB-4664-B396-D7FB235B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994" y="1197628"/>
            <a:ext cx="5127031" cy="1676603"/>
          </a:xfrm>
        </p:spPr>
        <p:txBody>
          <a:bodyPr>
            <a:normAutofit/>
          </a:bodyPr>
          <a:lstStyle/>
          <a:p>
            <a:r>
              <a:rPr lang="hr-HR" sz="3600" b="1" dirty="0"/>
              <a:t>Organi za disanje </a:t>
            </a:r>
            <a:endParaRPr lang="hr-HR" sz="36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B91A5B3-F3E5-47D0-A029-D8DD0CFC50E8}"/>
              </a:ext>
            </a:extLst>
          </p:cNvPr>
          <p:cNvSpPr/>
          <p:nvPr/>
        </p:nvSpPr>
        <p:spPr>
          <a:xfrm>
            <a:off x="9549643" y="5949188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0070C0"/>
                </a:solidFill>
              </a:rPr>
              <a:t>+</a:t>
            </a:r>
            <a:endParaRPr lang="hr-HR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E169EA7-D802-4F4B-923D-034E5812C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250" y="4990412"/>
            <a:ext cx="579073" cy="6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81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B8EBB7-0C5C-49D8-B84C-8FA37BAB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529" y="1264820"/>
            <a:ext cx="4502834" cy="1325563"/>
          </a:xfrm>
        </p:spPr>
        <p:txBody>
          <a:bodyPr/>
          <a:lstStyle/>
          <a:p>
            <a:r>
              <a:rPr lang="hr-HR" b="1" dirty="0"/>
              <a:t>Pokreti </a:t>
            </a:r>
            <a:r>
              <a:rPr lang="hr-HR" b="1" dirty="0" smtClean="0"/>
              <a:t>disanja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7740831-3EE4-4578-A64B-1FC99934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307" y="2115639"/>
            <a:ext cx="472527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Disanje nadzire središnji živčani sustav 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Međurebreni</a:t>
            </a:r>
            <a:r>
              <a:rPr lang="hr-HR" dirty="0"/>
              <a:t> mišići </a:t>
            </a:r>
          </a:p>
          <a:p>
            <a:pPr>
              <a:lnSpc>
                <a:spcPct val="150000"/>
              </a:lnSpc>
            </a:pPr>
            <a:r>
              <a:rPr lang="hr-HR" dirty="0"/>
              <a:t>Ošit (dijafragma)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0B069028-2BF5-4337-810D-42246F25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37" y="2098959"/>
            <a:ext cx="6509532" cy="4127996"/>
          </a:xfrm>
          <a:prstGeom prst="rect">
            <a:avLst/>
          </a:prstGeom>
        </p:spPr>
      </p:pic>
      <p:sp>
        <p:nvSpPr>
          <p:cNvPr id="6" name="Action Button: Movie 5">
            <a:hlinkClick r:id="rId3" highlightClick="1"/>
          </p:cNvPr>
          <p:cNvSpPr/>
          <p:nvPr/>
        </p:nvSpPr>
        <p:spPr>
          <a:xfrm>
            <a:off x="8597153" y="5042646"/>
            <a:ext cx="1380564" cy="869577"/>
          </a:xfrm>
          <a:prstGeom prst="actionButtonMovie">
            <a:avLst/>
          </a:prstGeom>
          <a:solidFill>
            <a:srgbClr val="F165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924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CE8DB5-6A50-4CAF-A3D1-6DE3235E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54" y="2537929"/>
            <a:ext cx="7202658" cy="3639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Plućno disanje</a:t>
            </a:r>
          </a:p>
          <a:p>
            <a:r>
              <a:rPr lang="hr-HR" sz="3200" dirty="0"/>
              <a:t>Izmjena plinova između pluća i okoliša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b="1" dirty="0"/>
              <a:t>Stanično disanje </a:t>
            </a:r>
          </a:p>
          <a:p>
            <a:r>
              <a:rPr lang="hr-HR" sz="3200" dirty="0"/>
              <a:t>Izmjena plinova između krvi i stanica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B17264-7832-4C74-92DF-0845FC64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979" y="1478485"/>
            <a:ext cx="6085146" cy="824600"/>
          </a:xfrm>
        </p:spPr>
        <p:txBody>
          <a:bodyPr/>
          <a:lstStyle/>
          <a:p>
            <a:r>
              <a:rPr lang="hr-HR" b="1" dirty="0"/>
              <a:t>Plućno i stanično disanje 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FF4CE31-C753-4B27-9FEA-E5371C34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90785"/>
            <a:ext cx="38481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2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156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Calibri</vt:lpstr>
      <vt:lpstr>Times New Roman</vt:lpstr>
      <vt:lpstr>Office Theme</vt:lpstr>
      <vt:lpstr>Kako i zašto dišem</vt:lpstr>
      <vt:lpstr>Slide 2</vt:lpstr>
      <vt:lpstr>Kako i zašto dišem </vt:lpstr>
      <vt:lpstr>Slide 4</vt:lpstr>
      <vt:lpstr>Disanje na nos</vt:lpstr>
      <vt:lpstr>Plućni mjehurići – alveole</vt:lpstr>
      <vt:lpstr>Organi za disanje </vt:lpstr>
      <vt:lpstr>Pokreti disanja </vt:lpstr>
      <vt:lpstr>Plućno i stanično disanje </vt:lpstr>
      <vt:lpstr>Slide 10</vt:lpstr>
      <vt:lpstr>IZLAZNA KARTICA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sk-mpovalec</cp:lastModifiedBy>
  <cp:revision>37</cp:revision>
  <dcterms:created xsi:type="dcterms:W3CDTF">2021-01-04T08:54:24Z</dcterms:created>
  <dcterms:modified xsi:type="dcterms:W3CDTF">2021-08-17T08:52:14Z</dcterms:modified>
</cp:coreProperties>
</file>